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370" r:id="rId2"/>
    <p:sldId id="381" r:id="rId3"/>
    <p:sldId id="401" r:id="rId4"/>
    <p:sldId id="424" r:id="rId5"/>
    <p:sldId id="403" r:id="rId6"/>
    <p:sldId id="429" r:id="rId7"/>
    <p:sldId id="428" r:id="rId8"/>
    <p:sldId id="430" r:id="rId9"/>
    <p:sldId id="425" r:id="rId10"/>
    <p:sldId id="426" r:id="rId11"/>
    <p:sldId id="427" r:id="rId12"/>
    <p:sldId id="431" r:id="rId13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CFD"/>
    <a:srgbClr val="5B9BD5"/>
    <a:srgbClr val="001674"/>
    <a:srgbClr val="EFF2FF"/>
    <a:srgbClr val="3F64FF"/>
    <a:srgbClr val="F3F2F1"/>
    <a:srgbClr val="001260"/>
    <a:srgbClr val="000E48"/>
    <a:srgbClr val="40404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9" autoAdjust="0"/>
    <p:restoredTop sz="86581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698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213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65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41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98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50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23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2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82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21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88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80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07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47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#1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25"/>
            <a:ext cx="12192000" cy="685755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" y="1250950"/>
            <a:ext cx="8652438" cy="2086127"/>
          </a:xfrm>
          <a:prstGeom prst="rect">
            <a:avLst/>
          </a:prstGeom>
          <a:solidFill>
            <a:srgbClr val="2C4CFD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/>
          </a:p>
        </p:txBody>
      </p:sp>
      <p:sp>
        <p:nvSpPr>
          <p:cNvPr id="10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863349" y="1958407"/>
            <a:ext cx="7436064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/>
              <a:t>封面副标题可在此处添加</a:t>
            </a:r>
            <a:endParaRPr lang="en-US" altLang="zh-CN" noProof="0" dirty="0"/>
          </a:p>
        </p:txBody>
      </p:sp>
      <p:sp>
        <p:nvSpPr>
          <p:cNvPr id="73" name="Textplatzhalter 3">
            <a:extLst>
              <a:ext uri="{FF2B5EF4-FFF2-40B4-BE49-F238E27FC236}">
                <a16:creationId xmlns:a16="http://schemas.microsoft.com/office/drawing/2014/main" xmlns="" id="{20E19EBB-5E87-324A-8532-4533415C7CB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1782" y="2898881"/>
            <a:ext cx="3227360" cy="276283"/>
          </a:xfrm>
        </p:spPr>
        <p:txBody>
          <a:bodyPr anchor="b">
            <a:noAutofit/>
          </a:bodyPr>
          <a:lstStyle>
            <a:lvl1pPr marL="0" marR="0" indent="0" algn="l" defTabSz="914355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marL="0" marR="0" lvl="0" indent="0" defTabSz="914355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noProof="0" dirty="0"/>
              <a:t>部门名称  </a:t>
            </a:r>
            <a:r>
              <a:rPr lang="en-US" altLang="zh-CN" noProof="0" dirty="0"/>
              <a:t>|  </a:t>
            </a:r>
            <a:r>
              <a:rPr lang="zh-CN" altLang="en-US" noProof="0" dirty="0"/>
              <a:t>日期</a:t>
            </a:r>
            <a:endParaRPr lang="en-US" altLang="zh-CN" noProof="0" dirty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785908" y="1438816"/>
            <a:ext cx="4325055" cy="4755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36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74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857307" y="1448136"/>
            <a:ext cx="7442107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36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en-US" altLang="zh-CN" noProof="0" dirty="0"/>
              <a:t>PPT</a:t>
            </a:r>
            <a:r>
              <a:rPr lang="zh-CN" altLang="en-US" noProof="0" dirty="0"/>
              <a:t>封面示意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2053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40">
          <p15:clr>
            <a:srgbClr val="FBAE40"/>
          </p15:clr>
        </p15:guide>
        <p15:guide id="3" pos="347">
          <p15:clr>
            <a:srgbClr val="FBAE40"/>
          </p15:clr>
        </p15:guide>
        <p15:guide id="4" pos="5451">
          <p15:clr>
            <a:srgbClr val="FBAE40"/>
          </p15:clr>
        </p15:guide>
        <p15:guide id="5" orient="horz" pos="4077">
          <p15:clr>
            <a:srgbClr val="FBAE40"/>
          </p15:clr>
        </p15:guide>
        <p15:guide id="6" orient="horz" pos="788">
          <p15:clr>
            <a:srgbClr val="FBAE40"/>
          </p15:clr>
        </p15:guide>
        <p15:guide id="7" orient="horz" pos="2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#2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479971" y="1386422"/>
            <a:ext cx="10477389" cy="4475423"/>
          </a:xfrm>
        </p:spPr>
        <p:txBody>
          <a:bodyPr>
            <a:normAutofit/>
          </a:bodyPr>
          <a:lstStyle>
            <a:lvl1pPr marL="371475" marR="0" indent="-371475" algn="l" defTabSz="914355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800" b="0" i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  <a:lvl2pPr marL="457177" indent="0">
              <a:buNone/>
              <a:defRPr sz="18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2pPr>
            <a:lvl3pPr marL="914355" indent="0">
              <a:buNone/>
              <a:defRPr sz="18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3pPr>
            <a:lvl4pPr marL="1371532" indent="0">
              <a:buNone/>
              <a:defRPr sz="18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4pPr>
            <a:lvl5pPr marL="1828709" indent="0">
              <a:buNone/>
              <a:defRPr sz="18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5pPr>
          </a:lstStyle>
          <a:p>
            <a:pPr lvl="0"/>
            <a:r>
              <a:rPr kumimoji="1" lang="en-US" altLang="zh-CN" dirty="0"/>
              <a:t>topic one</a:t>
            </a:r>
          </a:p>
          <a:p>
            <a:pPr lvl="0"/>
            <a:r>
              <a:rPr kumimoji="1" lang="en-US" altLang="zh-CN" dirty="0"/>
              <a:t>topic two</a:t>
            </a:r>
          </a:p>
          <a:p>
            <a:pPr lvl="0"/>
            <a:r>
              <a:rPr kumimoji="1" lang="en-US" altLang="zh-CN" dirty="0"/>
              <a:t>topic three</a:t>
            </a:r>
          </a:p>
          <a:p>
            <a:pPr lvl="0"/>
            <a:r>
              <a:rPr kumimoji="1" lang="en-US" altLang="zh-CN" dirty="0"/>
              <a:t>topic four</a:t>
            </a:r>
          </a:p>
          <a:p>
            <a:pPr lvl="0"/>
            <a:r>
              <a:rPr kumimoji="1" lang="en-US" altLang="zh-CN" dirty="0"/>
              <a:t>topic five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5746" y="317694"/>
            <a:ext cx="979635" cy="257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sp>
        <p:nvSpPr>
          <p:cNvPr id="6" name="Textplatzhalter 8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261249"/>
            <a:ext cx="5399968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700" b="0" i="0" cap="none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目录</a:t>
            </a:r>
            <a:endParaRPr lang="en-US" altLang="zh-CN" noProof="0" dirty="0"/>
          </a:p>
        </p:txBody>
      </p:sp>
      <p:pic>
        <p:nvPicPr>
          <p:cNvPr id="9" name="Group 2-xxxhdpi.png" descr="Group 2-xxxhdpi.png">
            <a:extLst>
              <a:ext uri="{FF2B5EF4-FFF2-40B4-BE49-F238E27FC236}">
                <a16:creationId xmlns:a16="http://schemas.microsoft.com/office/drawing/2014/main" xmlns="" id="{883E302D-FE32-4E4F-A497-0DBF0D038A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3347" y="316196"/>
            <a:ext cx="2012034" cy="259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6929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3" orient="horz" pos="40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4-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261249"/>
            <a:ext cx="5399968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700" b="0" i="0" cap="none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endParaRPr lang="en-US" altLang="zh-CN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39"/>
          </p:nvPr>
        </p:nvSpPr>
        <p:spPr>
          <a:xfrm>
            <a:off x="550863" y="1435100"/>
            <a:ext cx="11053762" cy="50371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448873" y="6615678"/>
            <a:ext cx="1276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内部资料，请勿外传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8931" y="6615678"/>
            <a:ext cx="2308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互联网技术分享</a:t>
            </a:r>
            <a:r>
              <a:rPr lang="en-US" altLang="zh-CN" dirty="0">
                <a:ea typeface="vivo type CN简 Regular" panose="02000500000000000000"/>
              </a:rPr>
              <a:t>| Friday Tech</a:t>
            </a:r>
            <a:r>
              <a:rPr lang="en-US" altLang="zh-CN" baseline="0" dirty="0">
                <a:ea typeface="vivo type CN简 Regular" panose="02000500000000000000"/>
              </a:rPr>
              <a:t> Show</a:t>
            </a:r>
            <a:endParaRPr lang="zh-CN" altLang="en-US" dirty="0">
              <a:ea typeface="vivo type CN简 Regular" panose="02000500000000000000"/>
            </a:endParaRPr>
          </a:p>
        </p:txBody>
      </p:sp>
      <p:pic>
        <p:nvPicPr>
          <p:cNvPr id="8" name="Group 2-xxxhdpi.png" descr="Group 2-xxxhdpi.png">
            <a:extLst>
              <a:ext uri="{FF2B5EF4-FFF2-40B4-BE49-F238E27FC236}">
                <a16:creationId xmlns:a16="http://schemas.microsoft.com/office/drawing/2014/main" xmlns="" id="{9FA4BC7E-E472-4AA8-A82B-8AF336E7E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3347" y="316196"/>
            <a:ext cx="2012034" cy="259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9753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4077" userDrawn="1">
          <p15:clr>
            <a:srgbClr val="FBAE40"/>
          </p15:clr>
        </p15:guide>
        <p15:guide id="11" pos="347" userDrawn="1">
          <p15:clr>
            <a:srgbClr val="FBAE40"/>
          </p15:clr>
        </p15:guide>
        <p15:guide id="12" pos="73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4-2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>
          <a:xfrm>
            <a:off x="567673" y="1304925"/>
            <a:ext cx="3440233" cy="518037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4367497" y="1304925"/>
            <a:ext cx="3440233" cy="518037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+mj-ea"/>
              <a:ea typeface="+mj-ea"/>
            </a:endParaRPr>
          </a:p>
        </p:txBody>
      </p:sp>
      <p:sp>
        <p:nvSpPr>
          <p:cNvPr id="78" name="矩形 77"/>
          <p:cNvSpPr/>
          <p:nvPr userDrawn="1"/>
        </p:nvSpPr>
        <p:spPr>
          <a:xfrm>
            <a:off x="8173144" y="1304925"/>
            <a:ext cx="3440233" cy="518037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+mj-ea"/>
              <a:ea typeface="+mj-ea"/>
            </a:endParaRPr>
          </a:p>
        </p:txBody>
      </p:sp>
      <p:sp>
        <p:nvSpPr>
          <p:cNvPr id="83" name="内容占位符 3"/>
          <p:cNvSpPr>
            <a:spLocks noGrp="1"/>
          </p:cNvSpPr>
          <p:nvPr>
            <p:ph sz="quarter" idx="57"/>
          </p:nvPr>
        </p:nvSpPr>
        <p:spPr>
          <a:xfrm>
            <a:off x="874770" y="2125840"/>
            <a:ext cx="2826728" cy="4165423"/>
          </a:xfrm>
        </p:spPr>
        <p:txBody>
          <a:bodyPr anchor="t">
            <a:normAutofit/>
          </a:bodyPr>
          <a:lstStyle>
            <a:lvl1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  <a:lvl2pPr marL="351632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2pPr>
            <a:lvl3pPr marL="483394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3pPr>
            <a:lvl4pPr marL="621507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4pPr>
            <a:lvl5pPr marL="144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</p:txBody>
      </p:sp>
      <p:sp>
        <p:nvSpPr>
          <p:cNvPr id="79" name="Textplatzhalter 3">
            <a:extLst>
              <a:ext uri="{FF2B5EF4-FFF2-40B4-BE49-F238E27FC236}">
                <a16:creationId xmlns:a16="http://schemas.microsoft.com/office/drawing/2014/main" xmlns="" id="{CAABAA1D-4EB9-4D6C-B2A6-778ABB2DCE9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4770" y="1559480"/>
            <a:ext cx="2826728" cy="477232"/>
          </a:xfrm>
        </p:spPr>
        <p:txBody>
          <a:bodyPr tIns="36000" bIns="36000" anchor="t">
            <a:no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spc="0" baseline="0">
                <a:solidFill>
                  <a:schemeClr val="tx1"/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81" name="Textplatzhalter 3">
            <a:extLst>
              <a:ext uri="{FF2B5EF4-FFF2-40B4-BE49-F238E27FC236}">
                <a16:creationId xmlns:a16="http://schemas.microsoft.com/office/drawing/2014/main" xmlns="" id="{CAABAA1D-4EB9-4D6C-B2A6-778ABB2DCE9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673904" y="1559480"/>
            <a:ext cx="2826728" cy="477232"/>
          </a:xfrm>
        </p:spPr>
        <p:txBody>
          <a:bodyPr tIns="36000" bIns="36000" anchor="t">
            <a:no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spc="0" baseline="0">
                <a:solidFill>
                  <a:schemeClr val="tx1"/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82" name="Textplatzhalter 3">
            <a:extLst>
              <a:ext uri="{FF2B5EF4-FFF2-40B4-BE49-F238E27FC236}">
                <a16:creationId xmlns:a16="http://schemas.microsoft.com/office/drawing/2014/main" xmlns="" id="{CAABAA1D-4EB9-4D6C-B2A6-778ABB2DCE9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479174" y="1559480"/>
            <a:ext cx="2826728" cy="477232"/>
          </a:xfrm>
        </p:spPr>
        <p:txBody>
          <a:bodyPr tIns="36000" bIns="36000" anchor="t">
            <a:no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spc="0" baseline="0">
                <a:solidFill>
                  <a:schemeClr val="tx1"/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01" name="内容占位符 3"/>
          <p:cNvSpPr>
            <a:spLocks noGrp="1"/>
          </p:cNvSpPr>
          <p:nvPr>
            <p:ph sz="quarter" idx="67"/>
          </p:nvPr>
        </p:nvSpPr>
        <p:spPr>
          <a:xfrm>
            <a:off x="4673904" y="2125840"/>
            <a:ext cx="2826728" cy="4165423"/>
          </a:xfrm>
        </p:spPr>
        <p:txBody>
          <a:bodyPr anchor="t">
            <a:normAutofit/>
          </a:bodyPr>
          <a:lstStyle>
            <a:lvl1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  <a:lvl2pPr marL="351632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2pPr>
            <a:lvl3pPr marL="483394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3pPr>
            <a:lvl4pPr marL="621507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4pPr>
            <a:lvl5pPr marL="144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</p:txBody>
      </p:sp>
      <p:sp>
        <p:nvSpPr>
          <p:cNvPr id="102" name="内容占位符 3"/>
          <p:cNvSpPr>
            <a:spLocks noGrp="1"/>
          </p:cNvSpPr>
          <p:nvPr>
            <p:ph sz="quarter" idx="68"/>
          </p:nvPr>
        </p:nvSpPr>
        <p:spPr>
          <a:xfrm>
            <a:off x="8481063" y="2125417"/>
            <a:ext cx="2826728" cy="4165423"/>
          </a:xfrm>
        </p:spPr>
        <p:txBody>
          <a:bodyPr anchor="t">
            <a:normAutofit/>
          </a:bodyPr>
          <a:lstStyle>
            <a:lvl1pPr marL="17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1pPr>
            <a:lvl2pPr marL="351632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2pPr>
            <a:lvl3pPr marL="483394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3pPr>
            <a:lvl4pPr marL="621507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方正兰亭黑简体" panose="02000000000000000000" pitchFamily="2" charset="-122"/>
              </a:defRPr>
            </a:lvl4pPr>
            <a:lvl5pPr marL="1441450" indent="-1714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448873" y="6615678"/>
            <a:ext cx="1276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内部资料，请勿外传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88931" y="6615678"/>
            <a:ext cx="2308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互联网技术分享</a:t>
            </a:r>
            <a:r>
              <a:rPr lang="en-US" altLang="zh-CN" dirty="0">
                <a:ea typeface="vivo type CN简 Regular" panose="02000500000000000000"/>
              </a:rPr>
              <a:t>| Friday Tech</a:t>
            </a:r>
            <a:r>
              <a:rPr lang="en-US" altLang="zh-CN" baseline="0" dirty="0">
                <a:ea typeface="vivo type CN简 Regular" panose="02000500000000000000"/>
              </a:rPr>
              <a:t> Show</a:t>
            </a:r>
            <a:endParaRPr lang="zh-CN" altLang="en-US" dirty="0">
              <a:ea typeface="vivo type CN简 Regular" panose="0200050000000000000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sp>
        <p:nvSpPr>
          <p:cNvPr id="18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261249"/>
            <a:ext cx="5399968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700" b="0" i="0" cap="none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endParaRPr lang="en-US" altLang="zh-CN" noProof="0" dirty="0"/>
          </a:p>
        </p:txBody>
      </p:sp>
      <p:pic>
        <p:nvPicPr>
          <p:cNvPr id="20" name="Group 2-xxxhdpi.png" descr="Group 2-xxxhdpi.png">
            <a:extLst>
              <a:ext uri="{FF2B5EF4-FFF2-40B4-BE49-F238E27FC236}">
                <a16:creationId xmlns:a16="http://schemas.microsoft.com/office/drawing/2014/main" xmlns="" id="{A5FCFEC9-F57F-4B68-A506-072743028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3347" y="316196"/>
            <a:ext cx="2012034" cy="25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6" orient="horz" pos="3963" userDrawn="1">
          <p15:clr>
            <a:srgbClr val="FBAE40"/>
          </p15:clr>
        </p15:guide>
        <p15:guide id="22" orient="horz" pos="822" userDrawn="1">
          <p15:clr>
            <a:srgbClr val="FBAE40"/>
          </p15:clr>
        </p15:guide>
        <p15:guide id="24" orient="horz" pos="4077" userDrawn="1">
          <p15:clr>
            <a:srgbClr val="FBAE40"/>
          </p15:clr>
        </p15:guide>
        <p15:guide id="25" pos="7310" userDrawn="1">
          <p15:clr>
            <a:srgbClr val="FBAE40"/>
          </p15:clr>
        </p15:guide>
        <p15:guide id="34" orient="horz" pos="981" userDrawn="1">
          <p15:clr>
            <a:srgbClr val="FBAE40"/>
          </p15:clr>
        </p15:guide>
        <p15:guide id="35" pos="3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4-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sp>
        <p:nvSpPr>
          <p:cNvPr id="10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261249"/>
            <a:ext cx="5399968" cy="4568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700" b="0" i="0" cap="none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0" dirty="0"/>
              <a:t>标题</a:t>
            </a:r>
            <a:endParaRPr lang="en-US" altLang="zh-CN" noProof="0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448873" y="6615678"/>
            <a:ext cx="1276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内部资料，请勿外传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88931" y="6615678"/>
            <a:ext cx="2308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vivo type CN简 Regular" panose="02000500000000000000"/>
              </a:rPr>
              <a:t>互联网技术分享</a:t>
            </a:r>
            <a:r>
              <a:rPr lang="en-US" altLang="zh-CN" dirty="0">
                <a:ea typeface="vivo type CN简 Regular" panose="02000500000000000000"/>
              </a:rPr>
              <a:t>| Friday Tech</a:t>
            </a:r>
            <a:r>
              <a:rPr lang="en-US" altLang="zh-CN" baseline="0" dirty="0">
                <a:ea typeface="vivo type CN简 Regular" panose="02000500000000000000"/>
              </a:rPr>
              <a:t> Show</a:t>
            </a:r>
            <a:endParaRPr lang="zh-CN" altLang="en-US" dirty="0">
              <a:ea typeface="vivo type CN简 Regular" panose="02000500000000000000"/>
            </a:endParaRPr>
          </a:p>
        </p:txBody>
      </p:sp>
      <p:pic>
        <p:nvPicPr>
          <p:cNvPr id="8" name="Group 2-xxxhdpi.png" descr="Group 2-xxxhdpi.png">
            <a:extLst>
              <a:ext uri="{FF2B5EF4-FFF2-40B4-BE49-F238E27FC236}">
                <a16:creationId xmlns:a16="http://schemas.microsoft.com/office/drawing/2014/main" xmlns="" id="{7605B1C9-BDF9-4FF1-909F-D770F115D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3347" y="316196"/>
            <a:ext cx="2012034" cy="25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1" pos="347" userDrawn="1">
          <p15:clr>
            <a:srgbClr val="FBAE40"/>
          </p15:clr>
        </p15:guide>
        <p15:guide id="14" pos="7333" userDrawn="1">
          <p15:clr>
            <a:srgbClr val="FBAE40"/>
          </p15:clr>
        </p15:guide>
        <p15:guide id="24" orient="horz" pos="4077" userDrawn="1">
          <p15:clr>
            <a:srgbClr val="FBAE40"/>
          </p15:clr>
        </p15:guide>
        <p15:guide id="25" orient="horz" pos="244" userDrawn="1">
          <p15:clr>
            <a:srgbClr val="FBAE40"/>
          </p15:clr>
        </p15:guide>
        <p15:guide id="26" orient="horz" pos="84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bg>
      <p:bgPr>
        <a:solidFill>
          <a:srgbClr val="41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78071" y="1492740"/>
            <a:ext cx="817661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5800" b="1" i="0" noProof="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vivo type CNS" charset="-122"/>
              </a:rPr>
              <a:t>THANK YOU.</a:t>
            </a:r>
          </a:p>
          <a:p>
            <a:pPr lvl="0"/>
            <a:r>
              <a:rPr lang="zh-CN" altLang="en-US" sz="5800" b="1" i="0" noProof="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vivo type CNS" charset="-122"/>
              </a:rPr>
              <a:t>谢谢。</a:t>
            </a:r>
            <a:endParaRPr lang="en-US" altLang="zh-CN" sz="5800" b="1" i="0" noProof="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vivo type CNS" charset="-122"/>
            </a:endParaRPr>
          </a:p>
        </p:txBody>
      </p:sp>
      <p:pic>
        <p:nvPicPr>
          <p:cNvPr id="4" name="Group 2-xxxhdpi.png" descr="Group 2-xxxhdpi.png">
            <a:extLst>
              <a:ext uri="{FF2B5EF4-FFF2-40B4-BE49-F238E27FC236}">
                <a16:creationId xmlns:a16="http://schemas.microsoft.com/office/drawing/2014/main" xmlns="" id="{A425D3B1-AD41-44E5-B89E-4671E1EEE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3347" y="316196"/>
            <a:ext cx="2012034" cy="259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9217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244">
          <p15:clr>
            <a:srgbClr val="FBAE40"/>
          </p15:clr>
        </p15:guide>
        <p15:guide id="10" pos="472">
          <p15:clr>
            <a:srgbClr val="FBAE40"/>
          </p15:clr>
        </p15:guide>
        <p15:guide id="16" orient="horz" pos="3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42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27" r:id="rId3"/>
    <p:sldLayoutId id="2147483708" r:id="rId4"/>
    <p:sldLayoutId id="2147483724" r:id="rId5"/>
    <p:sldLayoutId id="2147483762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4"/>
          <p:cNvSpPr>
            <a:spLocks noGrp="1"/>
          </p:cNvSpPr>
          <p:nvPr>
            <p:ph type="body" sz="quarter" idx="35"/>
          </p:nvPr>
        </p:nvSpPr>
        <p:spPr>
          <a:xfrm>
            <a:off x="766679" y="2561037"/>
            <a:ext cx="3227360" cy="276283"/>
          </a:xfrm>
        </p:spPr>
        <p:txBody>
          <a:bodyPr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杜霆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互联网基础平台一部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8"/>
          </p:nvPr>
        </p:nvSpPr>
        <p:spPr>
          <a:xfrm>
            <a:off x="808719" y="1760035"/>
            <a:ext cx="7944145" cy="456860"/>
          </a:xfrm>
        </p:spPr>
        <p:txBody>
          <a:bodyPr/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Cluster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9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Gossip</a:t>
            </a:r>
            <a:r>
              <a:rPr lang="zh-CN" altLang="en-US" dirty="0" smtClean="0"/>
              <a:t>协议故障检测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1106" y="1310106"/>
            <a:ext cx="10839449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 dirty="0"/>
              <a:t>集群中的每个节点都会定期地向集群中的其他节点发送</a:t>
            </a:r>
            <a:r>
              <a:rPr lang="en-US" altLang="zh-CN" sz="1400" dirty="0"/>
              <a:t>PING</a:t>
            </a:r>
            <a:r>
              <a:rPr lang="zh-CN" altLang="en-US" sz="1400" dirty="0"/>
              <a:t>消息，以此交换各个节点状态信息，检测各个节点状态：在线状态、疑似下线状态</a:t>
            </a:r>
            <a:r>
              <a:rPr lang="en-US" altLang="zh-CN" sz="1400" dirty="0"/>
              <a:t>PFAIL</a:t>
            </a:r>
            <a:r>
              <a:rPr lang="zh-CN" altLang="en-US" sz="1400" dirty="0"/>
              <a:t>、已下线状态</a:t>
            </a:r>
            <a:r>
              <a:rPr lang="en-US" altLang="zh-CN" sz="1400" dirty="0"/>
              <a:t>FAIL</a:t>
            </a:r>
            <a:r>
              <a:rPr lang="zh-CN" altLang="en-US" sz="1400" dirty="0"/>
              <a:t>。</a:t>
            </a:r>
          </a:p>
          <a:p>
            <a:r>
              <a:rPr lang="zh-CN" altLang="en-US" sz="1400" b="1" dirty="0"/>
              <a:t>自己保存信息：</a:t>
            </a:r>
            <a:r>
              <a:rPr lang="zh-CN" altLang="en-US" sz="1400" dirty="0"/>
              <a:t>当主节点</a:t>
            </a:r>
            <a:r>
              <a:rPr lang="en-US" altLang="zh-CN" sz="1400" dirty="0"/>
              <a:t>A</a:t>
            </a:r>
            <a:r>
              <a:rPr lang="zh-CN" altLang="en-US" sz="1400" dirty="0"/>
              <a:t>通过消息得知主节点</a:t>
            </a:r>
            <a:r>
              <a:rPr lang="en-US" altLang="zh-CN" sz="1400" dirty="0"/>
              <a:t>B</a:t>
            </a:r>
            <a:r>
              <a:rPr lang="zh-CN" altLang="en-US" sz="1400" dirty="0"/>
              <a:t>认为主节点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进入了疑似下线</a:t>
            </a:r>
            <a:r>
              <a:rPr lang="en-US" altLang="zh-CN" sz="1400" dirty="0"/>
              <a:t>(PFAIL)</a:t>
            </a:r>
            <a:r>
              <a:rPr lang="zh-CN" altLang="en-US" sz="1400" dirty="0"/>
              <a:t>状态时</a:t>
            </a:r>
            <a:r>
              <a:rPr lang="en-US" altLang="zh-CN" sz="1400" dirty="0"/>
              <a:t>,</a:t>
            </a:r>
            <a:r>
              <a:rPr lang="zh-CN" altLang="en-US" sz="1400" dirty="0"/>
              <a:t>主节点</a:t>
            </a:r>
            <a:r>
              <a:rPr lang="en-US" altLang="zh-CN" sz="1400" dirty="0"/>
              <a:t>A</a:t>
            </a:r>
            <a:r>
              <a:rPr lang="zh-CN" altLang="en-US" sz="1400" dirty="0"/>
              <a:t>会在自己的</a:t>
            </a:r>
            <a:r>
              <a:rPr lang="en-US" altLang="zh-CN" sz="1400" dirty="0" err="1"/>
              <a:t>clusterState.nodes</a:t>
            </a:r>
            <a:r>
              <a:rPr lang="zh-CN" altLang="en-US" sz="1400" dirty="0"/>
              <a:t>字典中找到主节点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所对应的</a:t>
            </a:r>
            <a:r>
              <a:rPr lang="en-US" altLang="zh-CN" sz="1400" dirty="0" err="1"/>
              <a:t>clusterNode</a:t>
            </a:r>
            <a:r>
              <a:rPr lang="zh-CN" altLang="en-US" sz="1400" dirty="0"/>
              <a:t>结构，并将主节点</a:t>
            </a:r>
            <a:r>
              <a:rPr lang="en-US" altLang="zh-CN" sz="1400" dirty="0"/>
              <a:t>B</a:t>
            </a:r>
            <a:r>
              <a:rPr lang="zh-CN" altLang="en-US" sz="1400" dirty="0"/>
              <a:t>的下线报告添加到</a:t>
            </a:r>
            <a:r>
              <a:rPr lang="en-US" altLang="zh-CN" sz="1400" dirty="0" err="1"/>
              <a:t>clusterNode</a:t>
            </a:r>
            <a:r>
              <a:rPr lang="zh-CN" altLang="en-US" sz="1400" dirty="0"/>
              <a:t>结构的</a:t>
            </a:r>
            <a:r>
              <a:rPr lang="en-US" altLang="zh-CN" sz="1400" dirty="0" err="1"/>
              <a:t>fail_reports</a:t>
            </a:r>
            <a:r>
              <a:rPr lang="zh-CN" altLang="en-US" sz="1400" dirty="0"/>
              <a:t>链表中，并后续关于结点</a:t>
            </a:r>
            <a:r>
              <a:rPr lang="en-US" altLang="zh-CN" sz="1400" dirty="0"/>
              <a:t>D</a:t>
            </a:r>
            <a:r>
              <a:rPr lang="zh-CN" altLang="en-US" sz="1400" dirty="0"/>
              <a:t>疑似下线的状态通过</a:t>
            </a:r>
            <a:r>
              <a:rPr lang="en-US" altLang="zh-CN" sz="1400" dirty="0"/>
              <a:t>Gossip</a:t>
            </a:r>
            <a:r>
              <a:rPr lang="zh-CN" altLang="en-US" sz="1400" dirty="0"/>
              <a:t>协议通知其他节点。</a:t>
            </a:r>
          </a:p>
          <a:p>
            <a:r>
              <a:rPr lang="zh-CN" altLang="en-US" sz="1400" b="1" dirty="0"/>
              <a:t>一起裁定：</a:t>
            </a:r>
            <a:r>
              <a:rPr lang="zh-CN" altLang="en-US" sz="1400" dirty="0"/>
              <a:t>如果集群里面，半数以上的主节点都将主节点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报告为疑似下线，那么主节点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将被标记为已下线</a:t>
            </a:r>
            <a:r>
              <a:rPr lang="en-US" altLang="zh-CN" sz="1400" dirty="0"/>
              <a:t>(FAIL)</a:t>
            </a:r>
            <a:r>
              <a:rPr lang="zh-CN" altLang="en-US" sz="1400" dirty="0"/>
              <a:t>状态，将主节点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标记为已下线的节点会向集群广播主节点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的</a:t>
            </a:r>
            <a:r>
              <a:rPr lang="en-US" altLang="zh-CN" sz="1400" dirty="0"/>
              <a:t>FAIL</a:t>
            </a:r>
            <a:r>
              <a:rPr lang="zh-CN" altLang="en-US" sz="1400" dirty="0"/>
              <a:t>消息，所有收到</a:t>
            </a:r>
            <a:r>
              <a:rPr lang="en-US" altLang="zh-CN" sz="1400" dirty="0"/>
              <a:t>FAIL</a:t>
            </a:r>
            <a:r>
              <a:rPr lang="zh-CN" altLang="en-US" sz="1400" dirty="0"/>
              <a:t>消息的节点都会立即更新</a:t>
            </a:r>
            <a:r>
              <a:rPr lang="en-US" altLang="zh-CN" sz="1400" dirty="0"/>
              <a:t>nodes</a:t>
            </a:r>
            <a:r>
              <a:rPr lang="zh-CN" altLang="en-US" sz="1400" dirty="0"/>
              <a:t>里面主节点</a:t>
            </a:r>
            <a:r>
              <a:rPr lang="en-US" altLang="zh-CN" sz="1400" dirty="0"/>
              <a:t>D</a:t>
            </a:r>
            <a:r>
              <a:rPr lang="zh-CN" altLang="en-US" sz="1400" dirty="0"/>
              <a:t>状态标记为已下线。</a:t>
            </a:r>
          </a:p>
          <a:p>
            <a:r>
              <a:rPr lang="zh-CN" altLang="en-US" sz="1400" b="1" dirty="0"/>
              <a:t>最终裁定：</a:t>
            </a:r>
            <a:r>
              <a:rPr lang="zh-CN" altLang="en-US" sz="1400" dirty="0"/>
              <a:t>将 </a:t>
            </a:r>
            <a:r>
              <a:rPr lang="en-US" altLang="zh-CN" sz="1400" dirty="0"/>
              <a:t>node </a:t>
            </a:r>
            <a:r>
              <a:rPr lang="zh-CN" altLang="en-US" sz="1400" dirty="0"/>
              <a:t>标记为 </a:t>
            </a:r>
            <a:r>
              <a:rPr lang="en-US" altLang="zh-CN" sz="1400" dirty="0"/>
              <a:t>FAIL </a:t>
            </a:r>
            <a:r>
              <a:rPr lang="zh-CN" altLang="en-US" sz="1400" dirty="0"/>
              <a:t>需要满足以下两个条件：</a:t>
            </a:r>
          </a:p>
          <a:p>
            <a:r>
              <a:rPr lang="zh-CN" altLang="en-US" sz="1400" dirty="0"/>
              <a:t>有半数以上的主节点将 </a:t>
            </a:r>
            <a:r>
              <a:rPr lang="en-US" altLang="zh-CN" sz="1400" dirty="0"/>
              <a:t>node </a:t>
            </a:r>
            <a:r>
              <a:rPr lang="zh-CN" altLang="en-US" sz="1400" dirty="0"/>
              <a:t>标记为 </a:t>
            </a:r>
            <a:r>
              <a:rPr lang="en-US" altLang="zh-CN" sz="1400" dirty="0"/>
              <a:t>PFAIL </a:t>
            </a:r>
            <a:r>
              <a:rPr lang="zh-CN" altLang="en-US" sz="1400" dirty="0"/>
              <a:t>状态。</a:t>
            </a:r>
          </a:p>
          <a:p>
            <a:r>
              <a:rPr lang="zh-CN" altLang="en-US" sz="1400" dirty="0"/>
              <a:t>当前节点也将 </a:t>
            </a:r>
            <a:r>
              <a:rPr lang="en-US" altLang="zh-CN" sz="1400" dirty="0"/>
              <a:t>node </a:t>
            </a:r>
            <a:r>
              <a:rPr lang="zh-CN" altLang="en-US" sz="1400" dirty="0"/>
              <a:t>标记为 </a:t>
            </a:r>
            <a:r>
              <a:rPr lang="en-US" altLang="zh-CN" sz="1400" dirty="0"/>
              <a:t>PFAIL </a:t>
            </a:r>
            <a:r>
              <a:rPr lang="zh-CN" altLang="en-US" sz="1400" dirty="0"/>
              <a:t>状态。</a:t>
            </a:r>
          </a:p>
          <a:p>
            <a:endParaRPr lang="en-US" altLang="zh-CN" sz="1400" dirty="0" smtClean="0"/>
          </a:p>
          <a:p>
            <a:r>
              <a:rPr lang="zh-CN" altLang="en-US" sz="1400" b="1" dirty="0" smtClean="0"/>
              <a:t>也就是说</a:t>
            </a:r>
            <a:r>
              <a:rPr lang="zh-CN" altLang="en-US" sz="1400" b="1" dirty="0"/>
              <a:t>当前节点发现其他结点疑似挂掉了，那么就写在自己的小本本上，等着通知给其他好基友，让他们自己也看看，最后又一半以上的好基友都认为那个节点挂了，并且那个节点自己也认为自己挂了，那么就是真的挂了，过程还是比较严谨的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8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 smtClean="0"/>
              <a:t>多从节点选主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33" y="697600"/>
            <a:ext cx="2233795" cy="61398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0863" y="1813173"/>
            <a:ext cx="64595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选新主的过程基于Raft协议选举方式来实现的：</a:t>
            </a:r>
          </a:p>
          <a:p>
            <a:r>
              <a:rPr lang="zh-CN" altLang="en-US" sz="1400" dirty="0"/>
              <a:t>    1、当从节点发现自己的主节点进行已下线状态时，从节点会广播一条CLUSTERMSG_TYPE_FAILOVER_AUTH_REQUEST消息，要求所有收到这条消息，并且具有投票权的主节点向这个从节点</a:t>
            </a:r>
            <a:r>
              <a:rPr lang="zh-CN" altLang="en-US" sz="1400" dirty="0" smtClean="0"/>
              <a:t>投票。</a:t>
            </a:r>
            <a:endParaRPr lang="zh-CN" altLang="en-US" sz="1400" dirty="0"/>
          </a:p>
          <a:p>
            <a:r>
              <a:rPr lang="zh-CN" altLang="en-US" sz="1400" dirty="0"/>
              <a:t>    2、如果一个主节点具有投票权，并且这个主节点尚未投票给其他从节点，那么主节点将向要求投票的从节点返回一</a:t>
            </a:r>
            <a:r>
              <a:rPr lang="zh-CN" altLang="en-US" sz="1400" dirty="0" smtClean="0"/>
              <a:t>条CLUSTERMSG</a:t>
            </a:r>
            <a:r>
              <a:rPr lang="zh-CN" altLang="en-US" sz="1400" dirty="0"/>
              <a:t>_TYPE_FAILOVER_AUTH_ACK消息，表示这个主节点支持从节点成为新的主</a:t>
            </a:r>
            <a:r>
              <a:rPr lang="zh-CN" altLang="en-US" sz="1400" dirty="0" smtClean="0"/>
              <a:t>节点。</a:t>
            </a:r>
            <a:endParaRPr lang="zh-CN" altLang="en-US" sz="1400" dirty="0"/>
          </a:p>
          <a:p>
            <a:r>
              <a:rPr lang="zh-CN" altLang="en-US" sz="1400" dirty="0"/>
              <a:t>    3、每个参与选举的从节点都会接收CLUSTERMSG_TYPE_FAILOVER_AUTH_ACK消息,并根据自己收到了多少条这种消息来统计自己获得了多少主节点的</a:t>
            </a:r>
            <a:r>
              <a:rPr lang="zh-CN" altLang="en-US" sz="1400" dirty="0" smtClean="0"/>
              <a:t>支持。</a:t>
            </a:r>
            <a:endParaRPr lang="zh-CN" altLang="en-US" sz="1400" dirty="0"/>
          </a:p>
          <a:p>
            <a:r>
              <a:rPr lang="zh-CN" altLang="en-US" sz="1400" dirty="0"/>
              <a:t>    4、如果集群里有N个具有投票权的主节点，那么当一个从节点收集到大于等于集群N/2+1张支持票时，这个从节点就成为新的主节点</a:t>
            </a:r>
          </a:p>
          <a:p>
            <a:r>
              <a:rPr lang="zh-CN" altLang="en-US" sz="1400" dirty="0"/>
              <a:t>    5、如果在一个配置纪元没有从能够收集到足够的支持票数，那么集群进入一个新的配置纪元，并再次进行选主，直到选出新的主节点</a:t>
            </a:r>
            <a:r>
              <a:rPr lang="zh-CN" altLang="en-US" sz="1400" dirty="0" smtClean="0"/>
              <a:t>为止。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95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 smtClean="0"/>
              <a:t>问题及解答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562100"/>
            <a:ext cx="70389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28"/>
          </p:nvPr>
        </p:nvSpPr>
        <p:spPr>
          <a:xfrm>
            <a:off x="479971" y="1386422"/>
            <a:ext cx="4904829" cy="4475423"/>
          </a:xfrm>
        </p:spPr>
        <p:txBody>
          <a:bodyPr>
            <a:normAutofit/>
          </a:bodyPr>
          <a:lstStyle/>
          <a:p>
            <a:r>
              <a:rPr lang="en-US" altLang="zh-CN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Cluster Meet</a:t>
            </a:r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过程</a:t>
            </a:r>
            <a:endParaRPr lang="en-US" altLang="zh-CN" sz="2000" b="1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CN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HASH SOLT</a:t>
            </a:r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算法</a:t>
            </a:r>
            <a:endParaRPr lang="en-US" altLang="zh-CN" sz="2000" b="1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重定向与</a:t>
            </a:r>
            <a:r>
              <a:rPr lang="en-US" altLang="zh-CN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Smart Client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Gossip</a:t>
            </a:r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协议</a:t>
            </a:r>
            <a:endParaRPr lang="en-US" altLang="zh-CN" sz="2000" b="1" dirty="0" smtClean="0"/>
          </a:p>
          <a:p>
            <a:r>
              <a:rPr lang="en-US" altLang="zh-CN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Gossip</a:t>
            </a:r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协议故障检测</a:t>
            </a:r>
            <a:endParaRPr lang="en-US" altLang="zh-CN" sz="2000" b="1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zh-CN" altLang="en-US" sz="2000" b="1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多从节点选</a:t>
            </a:r>
            <a:r>
              <a:rPr lang="zh-CN" altLang="en-US" sz="2000" b="1" smtClean="0">
                <a:latin typeface="Gungsuh" panose="02030600000101010101" pitchFamily="18" charset="-127"/>
                <a:ea typeface="Gungsuh" panose="02030600000101010101" pitchFamily="18" charset="-127"/>
              </a:rPr>
              <a:t>主过程</a:t>
            </a:r>
            <a:endParaRPr lang="en-US" altLang="zh-CN" sz="2000" b="1" dirty="0" smtClean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9"/>
          </p:nvPr>
        </p:nvSpPr>
        <p:spPr/>
        <p:txBody>
          <a:bodyPr>
            <a:noAutofit/>
          </a:bodyPr>
          <a:lstStyle/>
          <a:p>
            <a:r>
              <a:rPr lang="zh-CN" altLang="en-US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41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err="1" smtClean="0"/>
              <a:t>Redis</a:t>
            </a:r>
            <a:r>
              <a:rPr lang="zh-CN" altLang="en-US" dirty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72" y="1057275"/>
            <a:ext cx="4714875" cy="5429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0863" y="1345168"/>
            <a:ext cx="48688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从redis 3.0之后版本支持redis-cluster集群，redis-cluster采用无中心结构，每个节点保存数据和整个集群状态,每个节点都和其他所有节点连接。其redis-cluster架构图如下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、所有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redis</a:t>
            </a:r>
            <a:r>
              <a:rPr lang="zh-CN" altLang="en-US" sz="1600" dirty="0"/>
              <a:t>节点彼此互联</a:t>
            </a:r>
            <a:r>
              <a:rPr lang="en-US" altLang="zh-CN" sz="1600" dirty="0"/>
              <a:t>(PING-PONG</a:t>
            </a:r>
            <a:r>
              <a:rPr lang="zh-CN" altLang="en-US" sz="1600" dirty="0"/>
              <a:t>机制</a:t>
            </a:r>
            <a:r>
              <a:rPr lang="en-US" altLang="zh-CN" sz="1600" dirty="0"/>
              <a:t>),</a:t>
            </a:r>
            <a:r>
              <a:rPr lang="zh-CN" altLang="en-US" sz="1600" dirty="0"/>
              <a:t>内部使用二进制协议优化传输速度和带宽。</a:t>
            </a:r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、节点</a:t>
            </a:r>
            <a:r>
              <a:rPr lang="zh-CN" altLang="en-US" sz="1600" dirty="0"/>
              <a:t>的</a:t>
            </a:r>
            <a:r>
              <a:rPr lang="en-US" altLang="zh-CN" sz="1600" dirty="0"/>
              <a:t>fail</a:t>
            </a:r>
            <a:r>
              <a:rPr lang="zh-CN" altLang="en-US" sz="1600" dirty="0"/>
              <a:t>是通过集群中超过半数的节点检测失效时才生效。</a:t>
            </a:r>
          </a:p>
          <a:p>
            <a:r>
              <a:rPr lang="en-US" altLang="zh-CN" sz="1600" dirty="0"/>
              <a:t>3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redis</a:t>
            </a:r>
            <a:r>
              <a:rPr lang="en-US" altLang="zh-CN" sz="1600" dirty="0" smtClean="0"/>
              <a:t>-cluster</a:t>
            </a:r>
            <a:r>
              <a:rPr lang="zh-CN" altLang="en-US" sz="1600" dirty="0"/>
              <a:t>把所有的物理节点映射到</a:t>
            </a:r>
            <a:r>
              <a:rPr lang="en-US" altLang="zh-CN" sz="1600" dirty="0"/>
              <a:t>[0-16383]slot</a:t>
            </a:r>
            <a:r>
              <a:rPr lang="zh-CN" altLang="en-US" sz="1600" dirty="0"/>
              <a:t>上（不一定是平均分配）</a:t>
            </a:r>
            <a:r>
              <a:rPr lang="en-US" altLang="zh-CN" sz="1600" dirty="0"/>
              <a:t>,cluster </a:t>
            </a:r>
            <a:r>
              <a:rPr lang="zh-CN" altLang="en-US" sz="1600" dirty="0"/>
              <a:t>负责维护</a:t>
            </a:r>
            <a:r>
              <a:rPr lang="en-US" altLang="zh-CN" sz="1600" dirty="0"/>
              <a:t>node&lt;-&gt;slot&lt;-&gt;value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5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sz="2800" dirty="0"/>
              <a:t>CLUSTER MEET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2" y="1328737"/>
            <a:ext cx="6257925" cy="44481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2847" y="1261840"/>
            <a:ext cx="574798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CLUSTER MEET &lt;</a:t>
            </a:r>
            <a:r>
              <a:rPr lang="en-US" altLang="zh-CN" sz="1400" dirty="0" err="1"/>
              <a:t>ip</a:t>
            </a:r>
            <a:r>
              <a:rPr lang="en-US" altLang="zh-CN" sz="1400" dirty="0"/>
              <a:t>&gt; &lt;port</a:t>
            </a:r>
            <a:r>
              <a:rPr lang="en-US" altLang="zh-CN" sz="1400" dirty="0" smtClean="0"/>
              <a:t>&gt; </a:t>
            </a:r>
            <a:r>
              <a:rPr lang="zh-CN" altLang="en-US" sz="1400" dirty="0" smtClean="0"/>
              <a:t>命令</a:t>
            </a:r>
            <a:r>
              <a:rPr lang="zh-CN" altLang="en-US" sz="1400" dirty="0"/>
              <a:t>实现</a:t>
            </a:r>
            <a:r>
              <a:rPr lang="zh-CN" altLang="en-US" sz="1400" dirty="0" smtClean="0"/>
              <a:t>：</a:t>
            </a:r>
            <a:endParaRPr lang="zh-CN" altLang="en-US" sz="1400" dirty="0"/>
          </a:p>
          <a:p>
            <a:r>
              <a:rPr lang="zh-CN" altLang="en-US" sz="1400" dirty="0"/>
              <a:t>1)节点A会为节点B创建一个clusterNode结构，并将该结构添加到自己的clusterState.nodes字典里面。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2)节点A根据CLUSTER MEET命令给定的IP地址和端口号，向节点B发送一条MEET消息。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3)节点B接收到节点A发送的MEET消息，节点B会为节点A创建一个clusterNode结构，并将该结构添加到自己的clusterState.nodes字典里面。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4)节点B向节点A返回一条PONG消息。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5)节点A将受到节点B返回的PONG消息，通过这条PONG消息节点A可以知道节点B已经成功的接收了自己发送的MEET消息。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6)之后，节点A将向节点B返回一条PING消息。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7)节点B将接收到的节点A返回的PING消息，通过这条PING消息节点B可以知道节点A已经成功的接收到了自己返回的PONG消息，握手完成。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8)之后，节点A会将节点B的信息通过Gossip协议传播给集群中的其他节点，让其他节点也与节点B进行握手，最终，经过一段时间后，节点B会被集群中的所有节点认识。</a:t>
            </a:r>
          </a:p>
        </p:txBody>
      </p:sp>
    </p:spTree>
    <p:extLst>
      <p:ext uri="{BB962C8B-B14F-4D97-AF65-F5344CB8AC3E}">
        <p14:creationId xmlns:p14="http://schemas.microsoft.com/office/powerpoint/2010/main" val="4215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HASH SOLT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2942" y="1326088"/>
            <a:ext cx="366394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redis cluster 有固定的 16384 个 hash slot，对每个 key 计算 CRC16 值，然后对 16384 取模，可以获取 key 对应的 hash slot。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HASH_SLOT = CRC16(key) mod 16384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latin typeface="Arial Unicode MS" panose="020B0604020202020204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atin typeface="Arial" panose="020B0604020202020204" pitchFamily="34" charset="0"/>
              </a:rPr>
              <a:t>我们假设现在有</a:t>
            </a:r>
            <a:r>
              <a:rPr lang="en-US" altLang="zh-CN" sz="1400" dirty="0">
                <a:latin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</a:rPr>
              <a:t>个节点已经组成了集群，分别是：</a:t>
            </a:r>
            <a:r>
              <a:rPr lang="en-US" altLang="zh-CN" sz="1400" dirty="0">
                <a:latin typeface="Arial" panose="020B0604020202020204" pitchFamily="34" charset="0"/>
              </a:rPr>
              <a:t>A, B, C </a:t>
            </a:r>
            <a:r>
              <a:rPr lang="zh-CN" altLang="en-US" sz="1400" dirty="0">
                <a:latin typeface="Arial" panose="020B0604020202020204" pitchFamily="34" charset="0"/>
              </a:rPr>
              <a:t>三个</a:t>
            </a:r>
            <a:r>
              <a:rPr lang="zh-CN" altLang="en-US" sz="1400" dirty="0" smtClean="0">
                <a:latin typeface="Arial" panose="020B0604020202020204" pitchFamily="34" charset="0"/>
              </a:rPr>
              <a:t>节点</a:t>
            </a:r>
            <a:r>
              <a:rPr lang="zh-CN" altLang="en-US" sz="1400" dirty="0">
                <a:latin typeface="Arial" panose="020B0604020202020204" pitchFamily="34" charset="0"/>
              </a:rPr>
              <a:t>。</a:t>
            </a:r>
            <a:r>
              <a:rPr lang="zh-CN" altLang="en-US" sz="1400" dirty="0" smtClean="0">
                <a:latin typeface="Arial" panose="020B0604020202020204" pitchFamily="34" charset="0"/>
              </a:rPr>
              <a:t>那么</a:t>
            </a:r>
            <a:r>
              <a:rPr lang="zh-CN" altLang="en-US" sz="1400" dirty="0">
                <a:latin typeface="Arial" panose="020B0604020202020204" pitchFamily="34" charset="0"/>
              </a:rPr>
              <a:t>，采用</a:t>
            </a:r>
            <a:r>
              <a:rPr lang="en-US" altLang="zh-CN" sz="1400" dirty="0">
                <a:latin typeface="Arial" panose="020B0604020202020204" pitchFamily="34" charset="0"/>
              </a:rPr>
              <a:t>hash slot</a:t>
            </a:r>
            <a:r>
              <a:rPr lang="zh-CN" altLang="en-US" sz="1400" dirty="0">
                <a:latin typeface="Arial" panose="020B0604020202020204" pitchFamily="34" charset="0"/>
              </a:rPr>
              <a:t>的方式来分配</a:t>
            </a:r>
            <a:r>
              <a:rPr lang="en-US" altLang="zh-CN" sz="1400" dirty="0">
                <a:latin typeface="Arial" panose="020B0604020202020204" pitchFamily="34" charset="0"/>
              </a:rPr>
              <a:t>16384</a:t>
            </a:r>
            <a:r>
              <a:rPr lang="zh-CN" altLang="en-US" sz="1400" dirty="0">
                <a:latin typeface="Arial" panose="020B0604020202020204" pitchFamily="34" charset="0"/>
              </a:rPr>
              <a:t>个</a:t>
            </a:r>
            <a:r>
              <a:rPr lang="en-US" altLang="zh-CN" sz="1400" dirty="0">
                <a:latin typeface="Arial" panose="020B0604020202020204" pitchFamily="34" charset="0"/>
              </a:rPr>
              <a:t>slot </a:t>
            </a:r>
            <a:r>
              <a:rPr lang="zh-CN" altLang="en-US" sz="1400" dirty="0">
                <a:latin typeface="Arial" panose="020B0604020202020204" pitchFamily="34" charset="0"/>
              </a:rPr>
              <a:t>的话</a:t>
            </a:r>
            <a:r>
              <a:rPr lang="zh-CN" altLang="en-US" sz="1400" dirty="0" smtClean="0">
                <a:latin typeface="Arial" panose="020B0604020202020204" pitchFamily="34" charset="0"/>
              </a:rPr>
              <a:t>，</a:t>
            </a:r>
            <a:endParaRPr lang="en-US" altLang="zh-CN" sz="1400" dirty="0" smtClean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latin typeface="Arial" panose="020B0604020202020204" pitchFamily="34" charset="0"/>
              </a:rPr>
              <a:t>它们</a:t>
            </a:r>
            <a:r>
              <a:rPr lang="zh-CN" altLang="en-US" sz="1400" dirty="0">
                <a:latin typeface="Arial" panose="020B0604020202020204" pitchFamily="34" charset="0"/>
              </a:rPr>
              <a:t>三个节点分别承担的</a:t>
            </a:r>
            <a:r>
              <a:rPr lang="en-US" altLang="zh-CN" sz="1400" dirty="0">
                <a:latin typeface="Arial" panose="020B0604020202020204" pitchFamily="34" charset="0"/>
              </a:rPr>
              <a:t>slot </a:t>
            </a:r>
            <a:r>
              <a:rPr lang="zh-CN" altLang="en-US" sz="1400" dirty="0">
                <a:latin typeface="Arial" panose="020B0604020202020204" pitchFamily="34" charset="0"/>
              </a:rPr>
              <a:t>区间是</a:t>
            </a:r>
            <a:r>
              <a:rPr lang="zh-CN" altLang="en-US" sz="1400" dirty="0" smtClean="0">
                <a:latin typeface="Arial" panose="020B0604020202020204" pitchFamily="34" charset="0"/>
              </a:rPr>
              <a:t>：</a:t>
            </a:r>
            <a:endParaRPr lang="en-US" altLang="zh-CN" sz="1400" dirty="0" smtClean="0">
              <a:latin typeface="Arial" panose="020B0604020202020204" pitchFamily="34" charset="0"/>
            </a:endParaRPr>
          </a:p>
          <a:p>
            <a:r>
              <a:rPr lang="zh-CN" altLang="en-US" sz="1400" dirty="0"/>
              <a:t>节点</a:t>
            </a:r>
            <a:r>
              <a:rPr lang="en-US" altLang="zh-CN" sz="1400" dirty="0"/>
              <a:t>A</a:t>
            </a:r>
            <a:r>
              <a:rPr lang="zh-CN" altLang="en-US" sz="1400" dirty="0"/>
              <a:t>覆盖</a:t>
            </a:r>
            <a:r>
              <a:rPr lang="en-US" altLang="zh-CN" sz="1400" dirty="0"/>
              <a:t>0</a:t>
            </a:r>
            <a:r>
              <a:rPr lang="zh-CN" altLang="en-US" sz="1400" dirty="0"/>
              <a:t>－</a:t>
            </a:r>
            <a:r>
              <a:rPr lang="en-US" altLang="zh-CN" sz="1400" dirty="0"/>
              <a:t>5460;</a:t>
            </a:r>
          </a:p>
          <a:p>
            <a:r>
              <a:rPr lang="zh-CN" altLang="en-US" sz="1400" dirty="0"/>
              <a:t>节点</a:t>
            </a:r>
            <a:r>
              <a:rPr lang="en-US" altLang="zh-CN" sz="1400" dirty="0"/>
              <a:t>B</a:t>
            </a:r>
            <a:r>
              <a:rPr lang="zh-CN" altLang="en-US" sz="1400" dirty="0"/>
              <a:t>覆盖</a:t>
            </a:r>
            <a:r>
              <a:rPr lang="en-US" altLang="zh-CN" sz="1400" dirty="0"/>
              <a:t>5461</a:t>
            </a:r>
            <a:r>
              <a:rPr lang="zh-CN" altLang="en-US" sz="1400" dirty="0"/>
              <a:t>－</a:t>
            </a:r>
            <a:r>
              <a:rPr lang="en-US" altLang="zh-CN" sz="1400" dirty="0"/>
              <a:t>10922;</a:t>
            </a:r>
          </a:p>
          <a:p>
            <a:r>
              <a:rPr lang="zh-CN" altLang="en-US" sz="1400" dirty="0"/>
              <a:t>节点</a:t>
            </a:r>
            <a:r>
              <a:rPr lang="en-US" altLang="zh-CN" sz="1400" dirty="0"/>
              <a:t>C</a:t>
            </a:r>
            <a:r>
              <a:rPr lang="zh-CN" altLang="en-US" sz="1400" dirty="0"/>
              <a:t>覆盖</a:t>
            </a:r>
            <a:r>
              <a:rPr lang="en-US" altLang="zh-CN" sz="1400" dirty="0"/>
              <a:t>10923</a:t>
            </a:r>
            <a:r>
              <a:rPr lang="zh-CN" altLang="en-US" sz="1400" dirty="0"/>
              <a:t>－</a:t>
            </a:r>
            <a:r>
              <a:rPr lang="en-US" altLang="zh-CN" sz="1400" dirty="0"/>
              <a:t>16383</a:t>
            </a:r>
            <a:r>
              <a:rPr lang="en-US" altLang="zh-CN" sz="1400" dirty="0" smtClean="0"/>
              <a:t>.</a:t>
            </a:r>
          </a:p>
          <a:p>
            <a:endParaRPr lang="en-US" altLang="zh-CN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66" y="1104900"/>
            <a:ext cx="8275109" cy="52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Moved</a:t>
            </a:r>
            <a:r>
              <a:rPr lang="zh-CN" altLang="en-US" dirty="0" smtClean="0"/>
              <a:t>重定向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6" y="1165055"/>
            <a:ext cx="109156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重定向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91" y="983188"/>
            <a:ext cx="6912614" cy="57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Smart Client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50862" y="1685836"/>
            <a:ext cx="36210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smart client</a:t>
            </a:r>
            <a:r>
              <a:rPr lang="zh-CN" altLang="en-US" sz="1400" dirty="0"/>
              <a:t>的机制：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在</a:t>
            </a:r>
            <a:r>
              <a:rPr lang="en-US" altLang="zh-CN" sz="1400" dirty="0"/>
              <a:t>client</a:t>
            </a:r>
            <a:r>
              <a:rPr lang="zh-CN" altLang="en-US" sz="1400" dirty="0"/>
              <a:t>初次连接</a:t>
            </a:r>
            <a:r>
              <a:rPr lang="en-US" altLang="zh-CN" sz="1400" dirty="0" err="1"/>
              <a:t>Redis</a:t>
            </a:r>
            <a:r>
              <a:rPr lang="zh-CN" altLang="en-US" sz="1400" dirty="0"/>
              <a:t>集群后，</a:t>
            </a:r>
            <a:r>
              <a:rPr lang="en-US" altLang="zh-CN" sz="1400" dirty="0"/>
              <a:t>smart client</a:t>
            </a:r>
            <a:r>
              <a:rPr lang="zh-CN" altLang="en-US" sz="1400" dirty="0"/>
              <a:t>会获取集群的节点信息及</a:t>
            </a:r>
            <a:r>
              <a:rPr lang="en-US" altLang="zh-CN" sz="1400" dirty="0"/>
              <a:t>slot</a:t>
            </a:r>
            <a:r>
              <a:rPr lang="zh-CN" altLang="en-US" sz="1400" dirty="0"/>
              <a:t>的分布信息，并在本地缓存一份 </a:t>
            </a:r>
            <a:r>
              <a:rPr lang="en-US" altLang="zh-CN" sz="1400" dirty="0"/>
              <a:t>hash slot </a:t>
            </a:r>
            <a:r>
              <a:rPr lang="zh-CN" altLang="en-US" sz="1400" dirty="0"/>
              <a:t>与 </a:t>
            </a:r>
            <a:r>
              <a:rPr lang="en-US" altLang="zh-CN" sz="1400" dirty="0"/>
              <a:t>node </a:t>
            </a:r>
            <a:r>
              <a:rPr lang="zh-CN" altLang="en-US" sz="1400" dirty="0"/>
              <a:t>关系的路由表。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当</a:t>
            </a:r>
            <a:r>
              <a:rPr lang="en-US" altLang="zh-CN" sz="1400" dirty="0"/>
              <a:t>client</a:t>
            </a:r>
            <a:r>
              <a:rPr lang="zh-CN" altLang="en-US" sz="1400" dirty="0"/>
              <a:t>收到请求时，先本地用</a:t>
            </a:r>
            <a:r>
              <a:rPr lang="en-US" altLang="zh-CN" sz="1400" dirty="0"/>
              <a:t>CRC16</a:t>
            </a:r>
            <a:r>
              <a:rPr lang="zh-CN" altLang="en-US" sz="1400" dirty="0"/>
              <a:t>算法计算出该</a:t>
            </a:r>
            <a:r>
              <a:rPr lang="en-US" altLang="zh-CN" sz="1400" dirty="0"/>
              <a:t>key</a:t>
            </a:r>
            <a:r>
              <a:rPr lang="zh-CN" altLang="en-US" sz="1400" dirty="0"/>
              <a:t>对应哪个</a:t>
            </a:r>
            <a:r>
              <a:rPr lang="en-US" altLang="zh-CN" sz="1400" dirty="0"/>
              <a:t>slot, </a:t>
            </a:r>
            <a:r>
              <a:rPr lang="zh-CN" altLang="en-US" sz="1400" dirty="0"/>
              <a:t>再从表中查询该</a:t>
            </a:r>
            <a:r>
              <a:rPr lang="en-US" altLang="zh-CN" sz="1400" dirty="0"/>
              <a:t>slot</a:t>
            </a:r>
            <a:r>
              <a:rPr lang="zh-CN" altLang="en-US" sz="1400" dirty="0"/>
              <a:t>所属的节点信息，然后去连接该节点。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/>
              <a:t>当集群水平扩容节点时，会对</a:t>
            </a:r>
            <a:r>
              <a:rPr lang="en-US" altLang="zh-CN" sz="1400" dirty="0"/>
              <a:t>slots</a:t>
            </a:r>
            <a:r>
              <a:rPr lang="zh-CN" altLang="en-US" sz="1400" dirty="0"/>
              <a:t>中的数据进行迁移，这时</a:t>
            </a:r>
            <a:r>
              <a:rPr lang="en-US" altLang="zh-CN" sz="1400" dirty="0"/>
              <a:t>slot</a:t>
            </a:r>
            <a:r>
              <a:rPr lang="zh-CN" altLang="en-US" sz="1400" dirty="0"/>
              <a:t>和节点的对应关系会发生变化。但</a:t>
            </a:r>
            <a:r>
              <a:rPr lang="en-US" altLang="zh-CN" sz="1400" dirty="0"/>
              <a:t>client</a:t>
            </a:r>
            <a:r>
              <a:rPr lang="zh-CN" altLang="en-US" sz="1400" dirty="0"/>
              <a:t>的路由表不会立即更新，而是当被迁移的</a:t>
            </a:r>
            <a:r>
              <a:rPr lang="en-US" altLang="zh-CN" sz="1400" dirty="0"/>
              <a:t>slot</a:t>
            </a:r>
            <a:r>
              <a:rPr lang="zh-CN" altLang="en-US" sz="1400" dirty="0"/>
              <a:t>被访问的时候，如果发现</a:t>
            </a:r>
            <a:r>
              <a:rPr lang="en-US" altLang="zh-CN" sz="1400" dirty="0"/>
              <a:t>slot</a:t>
            </a:r>
            <a:r>
              <a:rPr lang="zh-CN" altLang="en-US" sz="1400" dirty="0"/>
              <a:t>已经不在原节点上了，</a:t>
            </a:r>
            <a:r>
              <a:rPr lang="en-US" altLang="zh-CN" sz="1400" dirty="0" err="1"/>
              <a:t>Redis</a:t>
            </a:r>
            <a:r>
              <a:rPr lang="en-US" altLang="zh-CN" sz="1400" dirty="0"/>
              <a:t> Cluster</a:t>
            </a:r>
            <a:r>
              <a:rPr lang="zh-CN" altLang="en-US" sz="1400" dirty="0"/>
              <a:t>会告知</a:t>
            </a:r>
            <a:r>
              <a:rPr lang="en-US" altLang="zh-CN" sz="1400" dirty="0"/>
              <a:t>client slot</a:t>
            </a:r>
            <a:r>
              <a:rPr lang="zh-CN" altLang="en-US" sz="1400" dirty="0"/>
              <a:t>现在所属的节点，这时</a:t>
            </a:r>
            <a:r>
              <a:rPr lang="en-US" altLang="zh-CN" sz="1400" dirty="0"/>
              <a:t>client</a:t>
            </a:r>
            <a:r>
              <a:rPr lang="zh-CN" altLang="en-US" sz="1400" dirty="0"/>
              <a:t>再更新路由表信息，这样以后每次操作就不必再跳转了。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81" y="1685836"/>
            <a:ext cx="7837419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CDCC3F58-AFA3-40C8-A924-26DE1E292C4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 smtClean="0"/>
              <a:t>Gossip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1001" y="1337548"/>
            <a:ext cx="556983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meet</a:t>
            </a:r>
            <a:r>
              <a:rPr lang="zh-CN" altLang="en-US" sz="1400" b="1" dirty="0"/>
              <a:t>：</a:t>
            </a:r>
            <a:r>
              <a:rPr lang="zh-CN" altLang="en-US" sz="1400" dirty="0"/>
              <a:t>某个节点在内部发送了一个</a:t>
            </a:r>
            <a:r>
              <a:rPr lang="en-US" altLang="zh-CN" sz="1400" dirty="0"/>
              <a:t>gossip meet </a:t>
            </a:r>
            <a:r>
              <a:rPr lang="zh-CN" altLang="en-US" sz="1400" dirty="0"/>
              <a:t>消息给新加入的节点，通知那个节点去加入我们的集群。然后新节点就会加入到集群的通信中。</a:t>
            </a:r>
            <a:endParaRPr lang="en-US" altLang="zh-CN" sz="1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ping</a:t>
            </a:r>
            <a:r>
              <a:rPr lang="zh-CN" altLang="en-US" sz="1400" b="1" dirty="0"/>
              <a:t>：</a:t>
            </a:r>
            <a:r>
              <a:rPr lang="zh-CN" altLang="en-US" sz="1400" dirty="0"/>
              <a:t>每个节点都会频繁给其它节点发送 </a:t>
            </a:r>
            <a:r>
              <a:rPr lang="en-US" altLang="zh-CN" sz="1400" dirty="0"/>
              <a:t>ping</a:t>
            </a:r>
            <a:r>
              <a:rPr lang="zh-CN" altLang="en-US" sz="1400" dirty="0"/>
              <a:t>，其中包含自己的状态还有自己维护的集群元数据，互相通过 </a:t>
            </a:r>
            <a:r>
              <a:rPr lang="en-US" altLang="zh-CN" sz="1400" dirty="0"/>
              <a:t>ping </a:t>
            </a:r>
            <a:r>
              <a:rPr lang="zh-CN" altLang="en-US" sz="1400" dirty="0"/>
              <a:t>交换元数据。</a:t>
            </a:r>
            <a:endParaRPr lang="en-US" altLang="zh-CN" sz="1400" dirty="0"/>
          </a:p>
          <a:p>
            <a:r>
              <a:rPr lang="zh-CN" altLang="en-US" sz="1400" dirty="0"/>
              <a:t>       ●一般每个节点每秒会执行 </a:t>
            </a:r>
            <a:r>
              <a:rPr lang="en-US" altLang="zh-CN" sz="1400" dirty="0"/>
              <a:t>10 </a:t>
            </a:r>
            <a:r>
              <a:rPr lang="zh-CN" altLang="en-US" sz="1400" dirty="0"/>
              <a:t>次 </a:t>
            </a:r>
            <a:r>
              <a:rPr lang="en-US" altLang="zh-CN" sz="1400" dirty="0"/>
              <a:t>ping</a:t>
            </a:r>
            <a:r>
              <a:rPr lang="zh-CN" altLang="en-US" sz="1400" dirty="0"/>
              <a:t>，每次会选择 </a:t>
            </a:r>
            <a:r>
              <a:rPr lang="en-US" altLang="zh-CN" sz="1400" dirty="0"/>
              <a:t>5 </a:t>
            </a:r>
            <a:r>
              <a:rPr lang="zh-CN" altLang="en-US" sz="1400" dirty="0"/>
              <a:t>个最久没有通信的其它节点。</a:t>
            </a:r>
          </a:p>
          <a:p>
            <a:r>
              <a:rPr lang="zh-CN" altLang="en-US" sz="1400" dirty="0"/>
              <a:t>       ●当然如果发现某个节点通信延时达到了 </a:t>
            </a:r>
            <a:r>
              <a:rPr lang="en-US" altLang="zh-CN" sz="1400" dirty="0" err="1"/>
              <a:t>cluster_node_timeout</a:t>
            </a:r>
            <a:r>
              <a:rPr lang="en-US" altLang="zh-CN" sz="1400" dirty="0"/>
              <a:t> / 2</a:t>
            </a:r>
            <a:r>
              <a:rPr lang="zh-CN" altLang="en-US" sz="1400" dirty="0"/>
              <a:t>，那么立即发送 </a:t>
            </a:r>
            <a:r>
              <a:rPr lang="en-US" altLang="zh-CN" sz="1400" dirty="0"/>
              <a:t>ping</a:t>
            </a:r>
            <a:r>
              <a:rPr lang="zh-CN" altLang="en-US" sz="1400" dirty="0"/>
              <a:t>，避免数据交换延时过长导致信息严重滞后。</a:t>
            </a:r>
          </a:p>
          <a:p>
            <a:r>
              <a:rPr lang="zh-CN" altLang="en-US" sz="1400" dirty="0"/>
              <a:t>       ●带上 自己节点和</a:t>
            </a:r>
            <a:r>
              <a:rPr lang="en-US" altLang="zh-CN" sz="1400" dirty="0"/>
              <a:t>1/10 </a:t>
            </a:r>
            <a:r>
              <a:rPr lang="zh-CN" altLang="en-US" sz="1400" dirty="0"/>
              <a:t>其它节点的信息，进行交换。至少包含 </a:t>
            </a:r>
            <a:r>
              <a:rPr lang="en-US" altLang="zh-CN" sz="1400" dirty="0"/>
              <a:t>3 </a:t>
            </a:r>
            <a:r>
              <a:rPr lang="zh-CN" altLang="en-US" sz="1400" dirty="0"/>
              <a:t>个其它节点的信息，最多包含总节点数减 </a:t>
            </a:r>
            <a:r>
              <a:rPr lang="en-US" altLang="zh-CN" sz="1400" dirty="0"/>
              <a:t>2 </a:t>
            </a:r>
            <a:r>
              <a:rPr lang="zh-CN" altLang="en-US" sz="1400" dirty="0"/>
              <a:t>个其它节点的信息。</a:t>
            </a:r>
            <a:endParaRPr lang="en-US" altLang="zh-CN" sz="1400" dirty="0"/>
          </a:p>
          <a:p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pong</a:t>
            </a:r>
            <a:r>
              <a:rPr lang="zh-CN" altLang="en-US" sz="1400" b="1" dirty="0"/>
              <a:t>：</a:t>
            </a:r>
            <a:r>
              <a:rPr lang="en-US" altLang="zh-CN" sz="1400" dirty="0"/>
              <a:t>ping </a:t>
            </a:r>
            <a:r>
              <a:rPr lang="zh-CN" altLang="en-US" sz="1400" dirty="0"/>
              <a:t>和 </a:t>
            </a:r>
            <a:r>
              <a:rPr lang="en-US" altLang="zh-CN" sz="1400" dirty="0"/>
              <a:t>meet</a:t>
            </a:r>
            <a:r>
              <a:rPr lang="zh-CN" altLang="en-US" sz="1400" dirty="0"/>
              <a:t>消息的返回响应，包含自己的状态和其它信息，也用于信息广播和更新。</a:t>
            </a:r>
            <a:endParaRPr lang="en-US" altLang="zh-CN" sz="1400" dirty="0"/>
          </a:p>
          <a:p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fail</a:t>
            </a:r>
            <a:r>
              <a:rPr lang="zh-CN" altLang="en-US" sz="1400" dirty="0"/>
              <a:t>：某个节点判断另一个节点 </a:t>
            </a:r>
            <a:r>
              <a:rPr lang="en-US" altLang="zh-CN" sz="1400" dirty="0"/>
              <a:t>fail </a:t>
            </a:r>
            <a:r>
              <a:rPr lang="zh-CN" altLang="en-US" sz="1400" dirty="0"/>
              <a:t>之后，就发送 </a:t>
            </a:r>
            <a:r>
              <a:rPr lang="en-US" altLang="zh-CN" sz="1400" dirty="0"/>
              <a:t>fail </a:t>
            </a:r>
            <a:r>
              <a:rPr lang="zh-CN" altLang="en-US" sz="1400" dirty="0"/>
              <a:t>给其它节点，通知其它节点说这个节点已宕机。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10000 </a:t>
            </a:r>
            <a:r>
              <a:rPr lang="zh-CN" altLang="en-US" sz="1400" b="1" dirty="0"/>
              <a:t>端口</a:t>
            </a:r>
            <a:r>
              <a:rPr lang="zh-CN" altLang="en-US" sz="1400" dirty="0"/>
              <a:t>：</a:t>
            </a:r>
            <a:br>
              <a:rPr lang="zh-CN" altLang="en-US" sz="1400" dirty="0"/>
            </a:br>
            <a:r>
              <a:rPr lang="zh-CN" altLang="en-US" sz="1400" dirty="0"/>
              <a:t>每个节点都有一个专门用于节点间通信的端口，就是自己提供服务的端口号</a:t>
            </a:r>
            <a:r>
              <a:rPr lang="en-US" altLang="zh-CN" sz="1400" dirty="0"/>
              <a:t>+10000</a:t>
            </a:r>
            <a:r>
              <a:rPr lang="zh-CN" altLang="en-US" sz="1400" dirty="0"/>
              <a:t>，比如 </a:t>
            </a:r>
            <a:r>
              <a:rPr lang="en-US" altLang="zh-CN" sz="1400" dirty="0"/>
              <a:t>6379</a:t>
            </a:r>
            <a:r>
              <a:rPr lang="zh-CN" altLang="en-US" sz="1400" dirty="0"/>
              <a:t>，那么用于节点间通信的就是</a:t>
            </a:r>
            <a:r>
              <a:rPr lang="en-US" altLang="zh-CN" sz="1400" dirty="0"/>
              <a:t>16379</a:t>
            </a:r>
            <a:r>
              <a:rPr lang="zh-CN" altLang="en-US" sz="1400" dirty="0"/>
              <a:t>端口。</a:t>
            </a:r>
            <a:br>
              <a:rPr lang="zh-CN" altLang="en-US" sz="1400" dirty="0"/>
            </a:br>
            <a:endParaRPr lang="en-US" altLang="zh-CN" sz="1400" dirty="0"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4" y="1695450"/>
            <a:ext cx="5857875" cy="36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18634</TotalTime>
  <Words>1410</Words>
  <Application>Microsoft Office PowerPoint</Application>
  <PresentationFormat>宽屏</PresentationFormat>
  <Paragraphs>85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 Unicode MS</vt:lpstr>
      <vt:lpstr>Gungsuh</vt:lpstr>
      <vt:lpstr>vivo type CNS</vt:lpstr>
      <vt:lpstr>vivo type CN简 Bold</vt:lpstr>
      <vt:lpstr>vivo type CN简 Regular</vt:lpstr>
      <vt:lpstr>DengXian</vt:lpstr>
      <vt:lpstr>方正兰亭黑简体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杜霆</cp:lastModifiedBy>
  <cp:revision>628</cp:revision>
  <dcterms:created xsi:type="dcterms:W3CDTF">2018-12-24T08:48:41Z</dcterms:created>
  <dcterms:modified xsi:type="dcterms:W3CDTF">2020-09-21T08:23:55Z</dcterms:modified>
</cp:coreProperties>
</file>